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0058400" cy="77724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C2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732678-03FD-421C-AA79-0B0EB527C826}" v="17" dt="2026-04-13T18:23:05.6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18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le Klassen" userId="8534cec0-0f74-4bd6-acb3-09dbdca322b4" providerId="ADAL" clId="{C4A02DC0-7F71-49C3-9BC8-C3453669B992}"/>
    <pc:docChg chg="modSld">
      <pc:chgData name="Danielle Klassen" userId="8534cec0-0f74-4bd6-acb3-09dbdca322b4" providerId="ADAL" clId="{C4A02DC0-7F71-49C3-9BC8-C3453669B992}" dt="2026-04-13T18:23:23.092" v="111" actId="20577"/>
      <pc:docMkLst>
        <pc:docMk/>
      </pc:docMkLst>
      <pc:sldChg chg="addSp modSp mod">
        <pc:chgData name="Danielle Klassen" userId="8534cec0-0f74-4bd6-acb3-09dbdca322b4" providerId="ADAL" clId="{C4A02DC0-7F71-49C3-9BC8-C3453669B992}" dt="2026-04-13T18:23:23.092" v="111" actId="20577"/>
        <pc:sldMkLst>
          <pc:docMk/>
          <pc:sldMk cId="4020401629" sldId="256"/>
        </pc:sldMkLst>
        <pc:spChg chg="mod">
          <ac:chgData name="Danielle Klassen" userId="8534cec0-0f74-4bd6-acb3-09dbdca322b4" providerId="ADAL" clId="{C4A02DC0-7F71-49C3-9BC8-C3453669B992}" dt="2026-04-13T18:23:23.092" v="111" actId="20577"/>
          <ac:spMkLst>
            <pc:docMk/>
            <pc:sldMk cId="4020401629" sldId="256"/>
            <ac:spMk id="6" creationId="{CDF01E7E-D1B8-66E4-F702-1C2FB914E2B0}"/>
          </ac:spMkLst>
        </pc:spChg>
        <pc:graphicFrameChg chg="mod modGraphic">
          <ac:chgData name="Danielle Klassen" userId="8534cec0-0f74-4bd6-acb3-09dbdca322b4" providerId="ADAL" clId="{C4A02DC0-7F71-49C3-9BC8-C3453669B992}" dt="2026-04-13T18:10:59.071" v="72" actId="20577"/>
          <ac:graphicFrameMkLst>
            <pc:docMk/>
            <pc:sldMk cId="4020401629" sldId="256"/>
            <ac:graphicFrameMk id="5" creationId="{E50CF00A-E8F2-0AD4-AFC7-83FDE289D540}"/>
          </ac:graphicFrameMkLst>
        </pc:graphicFrameChg>
        <pc:picChg chg="add mod">
          <ac:chgData name="Danielle Klassen" userId="8534cec0-0f74-4bd6-acb3-09dbdca322b4" providerId="ADAL" clId="{C4A02DC0-7F71-49C3-9BC8-C3453669B992}" dt="2026-04-13T18:23:13.344" v="75" actId="14100"/>
          <ac:picMkLst>
            <pc:docMk/>
            <pc:sldMk cId="4020401629" sldId="256"/>
            <ac:picMk id="3" creationId="{5325E8B4-77F4-D2B0-AB05-69547CAAAC6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AA7E7-26F3-4CD9-9F9B-5A5C060E169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E55DF-624D-4309-A48F-C8EF50947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784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AA7E7-26F3-4CD9-9F9B-5A5C060E169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E55DF-624D-4309-A48F-C8EF50947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106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AA7E7-26F3-4CD9-9F9B-5A5C060E169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E55DF-624D-4309-A48F-C8EF50947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03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AA7E7-26F3-4CD9-9F9B-5A5C060E169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E55DF-624D-4309-A48F-C8EF50947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160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>
                    <a:tint val="82000"/>
                  </a:schemeClr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82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82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AA7E7-26F3-4CD9-9F9B-5A5C060E169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E55DF-624D-4309-A48F-C8EF50947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46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AA7E7-26F3-4CD9-9F9B-5A5C060E169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E55DF-624D-4309-A48F-C8EF50947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602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AA7E7-26F3-4CD9-9F9B-5A5C060E169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E55DF-624D-4309-A48F-C8EF50947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350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AA7E7-26F3-4CD9-9F9B-5A5C060E169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E55DF-624D-4309-A48F-C8EF50947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19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AA7E7-26F3-4CD9-9F9B-5A5C060E169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E55DF-624D-4309-A48F-C8EF50947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26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AA7E7-26F3-4CD9-9F9B-5A5C060E169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E55DF-624D-4309-A48F-C8EF50947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72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AA7E7-26F3-4CD9-9F9B-5A5C060E169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E55DF-624D-4309-A48F-C8EF50947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247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EAA7E7-26F3-4CD9-9F9B-5A5C060E169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8E55DF-624D-4309-A48F-C8EF50947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860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50CF00A-E8F2-0AD4-AFC7-83FDE289D5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8837888"/>
              </p:ext>
            </p:extLst>
          </p:nvPr>
        </p:nvGraphicFramePr>
        <p:xfrm>
          <a:off x="164385" y="1323387"/>
          <a:ext cx="9729629" cy="7655527"/>
        </p:xfrm>
        <a:graphic>
          <a:graphicData uri="http://schemas.openxmlformats.org/drawingml/2006/table">
            <a:tbl>
              <a:tblPr/>
              <a:tblGrid>
                <a:gridCol w="664314">
                  <a:extLst>
                    <a:ext uri="{9D8B030D-6E8A-4147-A177-3AD203B41FA5}">
                      <a16:colId xmlns:a16="http://schemas.microsoft.com/office/drawing/2014/main" val="197514580"/>
                    </a:ext>
                  </a:extLst>
                </a:gridCol>
                <a:gridCol w="1633187">
                  <a:extLst>
                    <a:ext uri="{9D8B030D-6E8A-4147-A177-3AD203B41FA5}">
                      <a16:colId xmlns:a16="http://schemas.microsoft.com/office/drawing/2014/main" val="2931861610"/>
                    </a:ext>
                  </a:extLst>
                </a:gridCol>
                <a:gridCol w="1633187">
                  <a:extLst>
                    <a:ext uri="{9D8B030D-6E8A-4147-A177-3AD203B41FA5}">
                      <a16:colId xmlns:a16="http://schemas.microsoft.com/office/drawing/2014/main" val="3388902326"/>
                    </a:ext>
                  </a:extLst>
                </a:gridCol>
                <a:gridCol w="1633187">
                  <a:extLst>
                    <a:ext uri="{9D8B030D-6E8A-4147-A177-3AD203B41FA5}">
                      <a16:colId xmlns:a16="http://schemas.microsoft.com/office/drawing/2014/main" val="2720864971"/>
                    </a:ext>
                  </a:extLst>
                </a:gridCol>
                <a:gridCol w="1633187">
                  <a:extLst>
                    <a:ext uri="{9D8B030D-6E8A-4147-A177-3AD203B41FA5}">
                      <a16:colId xmlns:a16="http://schemas.microsoft.com/office/drawing/2014/main" val="2434949337"/>
                    </a:ext>
                  </a:extLst>
                </a:gridCol>
                <a:gridCol w="1633187">
                  <a:extLst>
                    <a:ext uri="{9D8B030D-6E8A-4147-A177-3AD203B41FA5}">
                      <a16:colId xmlns:a16="http://schemas.microsoft.com/office/drawing/2014/main" val="2931188548"/>
                    </a:ext>
                  </a:extLst>
                </a:gridCol>
                <a:gridCol w="899380">
                  <a:extLst>
                    <a:ext uri="{9D8B030D-6E8A-4147-A177-3AD203B41FA5}">
                      <a16:colId xmlns:a16="http://schemas.microsoft.com/office/drawing/2014/main" val="227266042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Sunday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Monday</a:t>
                      </a:r>
                      <a:endParaRPr lang="en-US" sz="18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Tuesday</a:t>
                      </a:r>
                      <a:endParaRPr lang="en-US" sz="180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Wednesday</a:t>
                      </a:r>
                      <a:endParaRPr lang="en-US" sz="180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Thursday</a:t>
                      </a:r>
                      <a:endParaRPr lang="en-US" sz="180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Friday</a:t>
                      </a:r>
                      <a:endParaRPr lang="en-US" sz="18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Saturday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20448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Aug. 30</a:t>
                      </a:r>
                      <a:r>
                        <a:rPr lang="en-US" sz="1100" b="1" baseline="30000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th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 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August 31</a:t>
                      </a:r>
                      <a:r>
                        <a:rPr lang="en-US" sz="1100" b="1" baseline="30000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st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 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September 1</a:t>
                      </a:r>
                      <a:r>
                        <a:rPr lang="en-US" sz="1100" b="1" baseline="30000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st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2</a:t>
                      </a:r>
                      <a:r>
                        <a:rPr lang="en-US" sz="1100" b="1" baseline="30000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nd</a:t>
                      </a:r>
                      <a:r>
                        <a:rPr lang="en-US" sz="11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 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3</a:t>
                      </a:r>
                      <a:r>
                        <a:rPr lang="en-US" sz="1100" b="1" baseline="30000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rd</a:t>
                      </a:r>
                      <a:r>
                        <a:rPr lang="en-US" sz="11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 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4</a:t>
                      </a:r>
                      <a:r>
                        <a:rPr lang="en-US" sz="1100" b="1" baseline="30000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th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5</a:t>
                      </a:r>
                      <a:r>
                        <a:rPr lang="en-US" sz="1100" b="1" baseline="30000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th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703365"/>
                  </a:ext>
                </a:extLst>
              </a:tr>
              <a:tr h="162941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Summer Vacation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C2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266004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6</a:t>
                      </a:r>
                      <a:r>
                        <a:rPr lang="en-US" sz="1100" b="1" baseline="30000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th</a:t>
                      </a:r>
                      <a:r>
                        <a:rPr lang="en-US" sz="11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 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7</a:t>
                      </a:r>
                      <a:r>
                        <a:rPr lang="en-US" sz="1100" b="1" baseline="30000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th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8</a:t>
                      </a:r>
                      <a:r>
                        <a:rPr lang="en-US" sz="1100" b="1" baseline="30000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th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/>
                          <a:ea typeface="UD Digi Kyokasho NK-R"/>
                        </a:rPr>
                        <a:t>9</a:t>
                      </a:r>
                      <a:r>
                        <a:rPr lang="en-US" sz="1100" b="1" baseline="30000" dirty="0">
                          <a:solidFill>
                            <a:srgbClr val="000000"/>
                          </a:solidFill>
                          <a:effectLst/>
                          <a:latin typeface="UD Digi Kyokasho NK-R"/>
                          <a:ea typeface="UD Digi Kyokasho NK-R"/>
                        </a:rPr>
                        <a:t>th</a:t>
                      </a:r>
                      <a:endParaRPr lang="en-US" sz="1200">
                        <a:effectLst/>
                        <a:latin typeface="UD Digi Kyokasho NK-R"/>
                        <a:ea typeface="UD Digi Kyokasho NK-R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10</a:t>
                      </a:r>
                      <a:r>
                        <a:rPr lang="en-US" sz="1100" b="1" baseline="30000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th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11</a:t>
                      </a:r>
                      <a:r>
                        <a:rPr lang="en-US" sz="1100" b="1" baseline="30000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th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12</a:t>
                      </a:r>
                      <a:r>
                        <a:rPr lang="en-US" sz="1100" b="1" baseline="30000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th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2615820"/>
                  </a:ext>
                </a:extLst>
              </a:tr>
              <a:tr h="1621831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C2F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Labour Day</a:t>
                      </a:r>
                      <a:endParaRPr lang="en-US" sz="2000" b="1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C2F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000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First Day of School for Grade 1-6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10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*No school for Kindergarten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10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0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Individual 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10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Parent-Child -Teacher Conferences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 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</a:rPr>
                        <a:t>*Sign up through the emailed Google Doc. 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 </a:t>
                      </a:r>
                      <a:r>
                        <a:rPr lang="en-US" sz="1200" b="1" dirty="0">
                          <a:effectLst/>
                          <a:highlight>
                            <a:srgbClr val="FFFF00"/>
                          </a:highlight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*Parent CHEQ Survey 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0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Individual 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10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Parent-Child -Teacher Conferences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endParaRPr lang="en-US" sz="10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  <a:cs typeface="Century Gothic" panose="020B0502020202020204" pitchFamily="34" charset="0"/>
                      </a:endParaRP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</a:rPr>
                        <a:t>*Sign up through the emailed Google Doc. 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200" b="1" dirty="0">
                          <a:effectLst/>
                          <a:highlight>
                            <a:srgbClr val="FFFF00"/>
                          </a:highlight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*Parent CHEQ Survey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GROUP A</a:t>
                      </a: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</a:rPr>
                        <a:t>Attends 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b="1" dirty="0">
                          <a:effectLst/>
                          <a:highlight>
                            <a:srgbClr val="FFFF00"/>
                          </a:highlight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8:35 am – 2:35 pm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*Bring 2 snacks, a lunch &amp; water bottle, extra clothes bag, and inside shoes </a:t>
                      </a: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b="1" dirty="0">
                          <a:effectLst/>
                          <a:highlight>
                            <a:srgbClr val="FFFF00"/>
                          </a:highlight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*Parent CHEQ Survey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226717"/>
                  </a:ext>
                </a:extLst>
              </a:tr>
              <a:tr h="4940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0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Individual 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10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Parent-Child -Teacher Conferences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35274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13</a:t>
                      </a:r>
                      <a:r>
                        <a:rPr lang="en-US" sz="1100" b="1" baseline="30000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th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14</a:t>
                      </a:r>
                      <a:r>
                        <a:rPr lang="en-US" sz="1100" b="1" baseline="30000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th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B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15</a:t>
                      </a:r>
                      <a:r>
                        <a:rPr lang="en-US" sz="1100" b="1" baseline="30000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th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16</a:t>
                      </a:r>
                      <a:r>
                        <a:rPr lang="en-US" sz="1100" b="1" baseline="30000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th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17</a:t>
                      </a:r>
                      <a:r>
                        <a:rPr lang="en-US" sz="1100" b="1" baseline="30000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th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18</a:t>
                      </a:r>
                      <a:r>
                        <a:rPr lang="en-US" sz="1100" b="1" baseline="30000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th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19</a:t>
                      </a:r>
                      <a:r>
                        <a:rPr lang="en-US" sz="1100" b="1" baseline="30000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th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0474453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endParaRPr lang="en-US" sz="10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b="1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GROUP B</a:t>
                      </a: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b="1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</a:rPr>
                        <a:t>Attends </a:t>
                      </a:r>
                      <a:endParaRPr lang="en-US" sz="120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b="1">
                          <a:effectLst/>
                          <a:highlight>
                            <a:srgbClr val="FFFF00"/>
                          </a:highlight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8:35 am – 2:35 pm</a:t>
                      </a:r>
                      <a:endParaRPr lang="en-US" sz="120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*Bring 2 snacks, a lunch &amp; water bottle, extra clothes bag, and inside shoes </a:t>
                      </a: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endParaRPr lang="en-US" sz="120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b="1">
                          <a:effectLst/>
                          <a:highlight>
                            <a:srgbClr val="FFFF00"/>
                          </a:highlight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*Parent CHEQ Survey</a:t>
                      </a:r>
                      <a:endParaRPr lang="en-US" sz="10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endParaRPr lang="en-US" sz="10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1000" b="1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Individual </a:t>
                      </a:r>
                      <a:endParaRPr lang="en-US" sz="120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1000" b="1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Parent-Child -Teacher Conferences</a:t>
                      </a:r>
                      <a:endParaRPr lang="en-US" sz="10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endParaRPr lang="en-US" sz="10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GROUP A</a:t>
                      </a: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</a:rPr>
                        <a:t>Attends 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b="1" dirty="0">
                          <a:effectLst/>
                          <a:highlight>
                            <a:srgbClr val="FFFF00"/>
                          </a:highlight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8:35 am – 2:35 pm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*Bring 2 snacks, a lunch &amp; water bottle, extra clothes bag, and inside shoes </a:t>
                      </a: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b="1" dirty="0">
                          <a:effectLst/>
                          <a:highlight>
                            <a:srgbClr val="FFFF00"/>
                          </a:highlight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*Parent CHEQ Survey</a:t>
                      </a:r>
                      <a:endParaRPr lang="en-US" sz="1000" dirty="0">
                        <a:effectLst/>
                        <a:highlight>
                          <a:srgbClr val="FFFF00"/>
                        </a:highlight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endParaRPr lang="en-US" sz="1000" dirty="0">
                        <a:effectLst/>
                        <a:highlight>
                          <a:srgbClr val="FFFF00"/>
                        </a:highlight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10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Individual 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10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Parent-Child -Teacher Conferences</a:t>
                      </a:r>
                      <a:endParaRPr lang="en-US" sz="10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GROUP B</a:t>
                      </a: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</a:rPr>
                        <a:t>Attends 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b="1" dirty="0">
                          <a:effectLst/>
                          <a:highlight>
                            <a:srgbClr val="FFFF00"/>
                          </a:highlight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8:35 am – 2:35 pm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*Bring 2 snacks, a lunch &amp; water bottle, extra clothes bag, and inside shoes </a:t>
                      </a: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b="1" dirty="0">
                          <a:effectLst/>
                          <a:highlight>
                            <a:srgbClr val="FFFF00"/>
                          </a:highlight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*Parent CHEQ Survey</a:t>
                      </a:r>
                      <a:endParaRPr lang="en-US" sz="10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endParaRPr lang="en-US" sz="10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10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Individual 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10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Parent-Child -Teacher Conferences</a:t>
                      </a:r>
                      <a:endParaRPr lang="en-US" sz="10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GROUP A</a:t>
                      </a: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</a:rPr>
                        <a:t>Attends </a:t>
                      </a:r>
                      <a:endParaRPr lang="en-US" sz="10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b="1" dirty="0">
                          <a:effectLst/>
                          <a:highlight>
                            <a:srgbClr val="FFFF00"/>
                          </a:highlight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8:35 am – 2:35 pm</a:t>
                      </a:r>
                      <a:endParaRPr lang="en-US" sz="10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*Bring 2 snacks, a lunch &amp; water bottle, extra clothes bag, and inside shoes </a:t>
                      </a: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endParaRPr lang="en-US" sz="10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b="1" dirty="0">
                          <a:effectLst/>
                          <a:highlight>
                            <a:srgbClr val="FFFF00"/>
                          </a:highlight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*Parent CHEQ Survey</a:t>
                      </a:r>
                      <a:endParaRPr lang="en-US" sz="10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endParaRPr lang="en-US" sz="10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10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Individual </a:t>
                      </a:r>
                      <a:endParaRPr lang="en-US" sz="10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10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Parent-Child -Teacher Conferences</a:t>
                      </a:r>
                      <a:endParaRPr lang="en-US" sz="10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endParaRPr lang="en-US" sz="10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GROUP B</a:t>
                      </a: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</a:rPr>
                        <a:t>Attends </a:t>
                      </a:r>
                      <a:endParaRPr lang="en-US" sz="10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b="1" dirty="0">
                          <a:effectLst/>
                          <a:highlight>
                            <a:srgbClr val="FFFF00"/>
                          </a:highlight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8:35 am – 2:35 pm</a:t>
                      </a:r>
                      <a:endParaRPr lang="en-US" sz="10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*Bring 2 snacks, a lunch &amp; water bottle, extra clothes bag, and inside shoes </a:t>
                      </a: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endParaRPr lang="en-US" sz="10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b="1" dirty="0">
                          <a:effectLst/>
                          <a:highlight>
                            <a:srgbClr val="FFFF00"/>
                          </a:highlight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*Parent CHEQ Survey</a:t>
                      </a:r>
                      <a:endParaRPr lang="en-US" sz="10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endParaRPr lang="en-US" sz="10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10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Individual </a:t>
                      </a:r>
                      <a:endParaRPr lang="en-US" sz="10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10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Parent-Child -Teacher Conferences</a:t>
                      </a:r>
                      <a:endParaRPr lang="en-US" sz="10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endParaRPr lang="en-US" sz="10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</a:rPr>
                        <a:t> 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>
                        <a:buNone/>
                      </a:pPr>
                      <a:r>
                        <a:rPr lang="en-US" sz="1000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968344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20</a:t>
                      </a:r>
                      <a:r>
                        <a:rPr lang="en-US" sz="1100" b="1" baseline="30000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th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21</a:t>
                      </a:r>
                      <a:r>
                        <a:rPr lang="en-US" sz="1100" b="1" baseline="30000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st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22</a:t>
                      </a:r>
                      <a:r>
                        <a:rPr lang="en-US" sz="1100" b="1" baseline="30000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nd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23</a:t>
                      </a:r>
                      <a:r>
                        <a:rPr lang="en-US" sz="1100" b="1" baseline="30000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rd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24</a:t>
                      </a:r>
                      <a:r>
                        <a:rPr lang="en-US" sz="1100" b="1" baseline="30000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th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25</a:t>
                      </a:r>
                      <a:r>
                        <a:rPr lang="en-US" sz="1100" b="1" baseline="30000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th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26</a:t>
                      </a:r>
                      <a:r>
                        <a:rPr lang="en-US" sz="1100" b="1" baseline="30000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th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513750"/>
                  </a:ext>
                </a:extLst>
              </a:tr>
              <a:tr h="52151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C2F4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b="1" dirty="0">
                          <a:effectLst/>
                          <a:highlight>
                            <a:srgbClr val="FFFF00"/>
                          </a:highlight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Full Days From Now On!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b="1" dirty="0">
                          <a:effectLst/>
                          <a:highlight>
                            <a:srgbClr val="FFFF00"/>
                          </a:highlight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time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*Bring 2 snacks, a lunch, and a water bottle each day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No School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School Planning Day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692984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27</a:t>
                      </a:r>
                      <a:r>
                        <a:rPr lang="en-US" sz="1100" b="1" baseline="30000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th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28</a:t>
                      </a:r>
                      <a:r>
                        <a:rPr lang="en-US" sz="1100" b="1" baseline="30000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th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29</a:t>
                      </a:r>
                      <a:r>
                        <a:rPr lang="en-US" sz="1100" b="1" baseline="30000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th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30</a:t>
                      </a:r>
                      <a:r>
                        <a:rPr lang="en-US" sz="1100" b="1" baseline="30000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th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October 1</a:t>
                      </a:r>
                      <a:r>
                        <a:rPr lang="en-US" sz="1100" b="1" baseline="30000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st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October 2</a:t>
                      </a:r>
                      <a:r>
                        <a:rPr lang="en-US" sz="1100" b="1" baseline="30000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nd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Oct. 3</a:t>
                      </a:r>
                      <a:r>
                        <a:rPr lang="en-US" sz="1100" b="1" baseline="30000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rd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 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4994684"/>
                  </a:ext>
                </a:extLst>
              </a:tr>
              <a:tr h="34310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C2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Full Days!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*Bring 2 snacks, lunch &amp; a water bottle each day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No School</a:t>
                      </a:r>
                      <a:endParaRPr lang="en-US" sz="14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National Day for          Truth and Reconciliation</a:t>
                      </a:r>
                      <a:endParaRPr lang="en-US" sz="14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C2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b="1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Full Days!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1000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*Bring 2 snacks, a lunch &amp; a water bottle each day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buNone/>
                      </a:pPr>
                      <a:r>
                        <a:rPr lang="en-US" sz="1000" dirty="0">
                          <a:effectLst/>
                          <a:latin typeface="UD Digi Kyokasho NK-R" panose="02020400000000000000" pitchFamily="18" charset="-128"/>
                          <a:ea typeface="UD Digi Kyokasho NK-R" panose="02020400000000000000" pitchFamily="18" charset="-128"/>
                          <a:cs typeface="Century Gothic" panose="020B050202020202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UD Digi Kyokasho NK-R" panose="02020400000000000000" pitchFamily="18" charset="-128"/>
                        <a:ea typeface="UD Digi Kyokasho NK-R" panose="02020400000000000000" pitchFamily="18" charset="-128"/>
                      </a:endParaRPr>
                    </a:p>
                  </a:txBody>
                  <a:tcPr marL="52031" marR="520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720053"/>
                  </a:ext>
                </a:extLst>
              </a:tr>
            </a:tbl>
          </a:graphicData>
        </a:graphic>
      </p:graphicFrame>
      <p:sp>
        <p:nvSpPr>
          <p:cNvPr id="6" name="Text Box 2">
            <a:extLst>
              <a:ext uri="{FF2B5EF4-FFF2-40B4-BE49-F238E27FC236}">
                <a16:creationId xmlns:a16="http://schemas.microsoft.com/office/drawing/2014/main" id="{CDF01E7E-D1B8-66E4-F702-1C2FB914E2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9519" y="169387"/>
            <a:ext cx="5311206" cy="64633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>
              <a:buNone/>
            </a:pPr>
            <a:r>
              <a:rPr lang="en-US" sz="2000" b="1" dirty="0">
                <a:effectLst/>
                <a:latin typeface="UD Digi Kyokasho NK-R" panose="02020400000000000000" pitchFamily="18" charset="-128"/>
                <a:ea typeface="Arial" panose="020B0604020202020204" pitchFamily="34" charset="0"/>
                <a:cs typeface="Century Gothic" panose="020B0502020202020204" pitchFamily="34" charset="0"/>
              </a:rPr>
              <a:t>September </a:t>
            </a:r>
            <a:r>
              <a:rPr lang="en-US" sz="2000" b="1">
                <a:effectLst/>
                <a:latin typeface="UD Digi Kyokasho NK-R" panose="02020400000000000000" pitchFamily="18" charset="-128"/>
                <a:ea typeface="Arial" panose="020B0604020202020204" pitchFamily="34" charset="0"/>
                <a:cs typeface="Century Gothic" panose="020B0502020202020204" pitchFamily="34" charset="0"/>
              </a:rPr>
              <a:t>2026 </a:t>
            </a:r>
            <a:r>
              <a:rPr lang="en-US" sz="1600" b="1">
                <a:solidFill>
                  <a:srgbClr val="00B050"/>
                </a:solidFill>
                <a:effectLst/>
                <a:latin typeface="UD Digi Kyokasho NK-R" panose="02020400000000000000" pitchFamily="18" charset="-128"/>
                <a:ea typeface="Arial" panose="020B0604020202020204" pitchFamily="34" charset="0"/>
                <a:cs typeface="Century Gothic" panose="020B0502020202020204" pitchFamily="34" charset="0"/>
              </a:rPr>
              <a:t>Brent Kennedy Elementary </a:t>
            </a:r>
            <a:endParaRPr lang="en-US" sz="12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marR="0">
              <a:buNone/>
            </a:pPr>
            <a:r>
              <a:rPr lang="en-US" sz="1600" b="1" dirty="0">
                <a:effectLst/>
                <a:latin typeface="UD Digi Kyokasho NK-R" panose="02020400000000000000" pitchFamily="18" charset="-128"/>
                <a:ea typeface="Arial" panose="020B0604020202020204" pitchFamily="34" charset="0"/>
                <a:cs typeface="Century Gothic" panose="020B0502020202020204" pitchFamily="34" charset="0"/>
              </a:rPr>
              <a:t>Kindergarten</a:t>
            </a:r>
            <a:r>
              <a:rPr lang="en-US" sz="1200" b="1" dirty="0">
                <a:effectLst/>
                <a:latin typeface="UD Digi Kyokasho NK-R" panose="02020400000000000000" pitchFamily="18" charset="-128"/>
                <a:ea typeface="Arial" panose="020B0604020202020204" pitchFamily="34" charset="0"/>
                <a:cs typeface="Century Gothic" panose="020B0502020202020204" pitchFamily="34" charset="0"/>
              </a:rPr>
              <a:t> </a:t>
            </a:r>
            <a:r>
              <a:rPr lang="en-US" sz="1400" b="1" dirty="0">
                <a:effectLst/>
                <a:latin typeface="UD Digi Kyokasho NK-R" panose="02020400000000000000" pitchFamily="18" charset="-128"/>
                <a:ea typeface="Arial" panose="020B0604020202020204" pitchFamily="34" charset="0"/>
                <a:cs typeface="Century Gothic" panose="020B0502020202020204" pitchFamily="34" charset="0"/>
              </a:rPr>
              <a:t>Gradual Entry Schedule  </a:t>
            </a:r>
            <a:r>
              <a:rPr lang="en-US" sz="12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pic>
        <p:nvPicPr>
          <p:cNvPr id="8" name="Picture 7" descr="A logo for a school&#10;&#10;AI-generated content may be incorrect.">
            <a:extLst>
              <a:ext uri="{FF2B5EF4-FFF2-40B4-BE49-F238E27FC236}">
                <a16:creationId xmlns:a16="http://schemas.microsoft.com/office/drawing/2014/main" id="{8D85646A-58D7-7EAF-37E6-1818E0592E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85" y="189059"/>
            <a:ext cx="1766299" cy="80366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72395BB-98BB-F2A2-31AB-CB3A4C25E84D}"/>
              </a:ext>
            </a:extLst>
          </p:cNvPr>
          <p:cNvSpPr txBox="1"/>
          <p:nvPr/>
        </p:nvSpPr>
        <p:spPr>
          <a:xfrm>
            <a:off x="164385" y="901552"/>
            <a:ext cx="625696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Gradual entry helps children build their stamina and resilience so their transition into Kindergarten and school is successful and positive.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286DDD3-EAC6-3ABD-FB89-B5906A2D63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0725" y="214841"/>
            <a:ext cx="2593280" cy="936878"/>
          </a:xfrm>
          <a:prstGeom prst="rect">
            <a:avLst/>
          </a:prstGeom>
        </p:spPr>
      </p:pic>
      <p:pic>
        <p:nvPicPr>
          <p:cNvPr id="3" name="Picture 2" descr="Home | Brent Kennedy Elementary">
            <a:extLst>
              <a:ext uri="{FF2B5EF4-FFF2-40B4-BE49-F238E27FC236}">
                <a16:creationId xmlns:a16="http://schemas.microsoft.com/office/drawing/2014/main" id="{5325E8B4-77F4-D2B0-AB05-69547CAAAC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0725" y="234693"/>
            <a:ext cx="2676502" cy="93687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20401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066530C093CF41B745F6A567516EA7" ma:contentTypeVersion="19" ma:contentTypeDescription="Create a new document." ma:contentTypeScope="" ma:versionID="f783e0877432491392d139f6845128a5">
  <xsd:schema xmlns:xsd="http://www.w3.org/2001/XMLSchema" xmlns:xs="http://www.w3.org/2001/XMLSchema" xmlns:p="http://schemas.microsoft.com/office/2006/metadata/properties" xmlns:ns2="47e33e06-da44-4624-9ebb-6c6f179fe2ff" xmlns:ns3="b6dcf7ba-071c-4988-92df-4d18a82e4c13" targetNamespace="http://schemas.microsoft.com/office/2006/metadata/properties" ma:root="true" ma:fieldsID="3a7ebb79fa2bf63a2507b45ac7131c09" ns2:_="" ns3:_="">
    <xsd:import namespace="47e33e06-da44-4624-9ebb-6c6f179fe2ff"/>
    <xsd:import namespace="b6dcf7ba-071c-4988-92df-4d18a82e4c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Notes" minOccurs="0"/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e33e06-da44-4624-9ebb-6c6f179fe2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ca700c41-086e-4245-83ea-0ba28201336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25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Date" ma:index="26" nillable="true" ma:displayName="Date" ma:format="DateOnly" ma:internalName="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cf7ba-071c-4988-92df-4d18a82e4c1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966c8720-485a-434b-a106-97d67a561325}" ma:internalName="TaxCatchAll" ma:showField="CatchAllData" ma:web="b6dcf7ba-071c-4988-92df-4d18a82e4c1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7e33e06-da44-4624-9ebb-6c6f179fe2ff">
      <Terms xmlns="http://schemas.microsoft.com/office/infopath/2007/PartnerControls"/>
    </lcf76f155ced4ddcb4097134ff3c332f>
    <TaxCatchAll xmlns="b6dcf7ba-071c-4988-92df-4d18a82e4c13" xsi:nil="true"/>
    <Date xmlns="47e33e06-da44-4624-9ebb-6c6f179fe2ff" xsi:nil="true"/>
    <Notes xmlns="47e33e06-da44-4624-9ebb-6c6f179fe2f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FDAC2E2-D011-4019-A61E-B923E90051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7e33e06-da44-4624-9ebb-6c6f179fe2ff"/>
    <ds:schemaRef ds:uri="b6dcf7ba-071c-4988-92df-4d18a82e4c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BB43CC4-FCB7-4D09-84D5-948B83E17DC3}">
  <ds:schemaRefs>
    <ds:schemaRef ds:uri="http://schemas.openxmlformats.org/package/2006/metadata/core-properties"/>
    <ds:schemaRef ds:uri="47e33e06-da44-4624-9ebb-6c6f179fe2ff"/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dcmitype/"/>
    <ds:schemaRef ds:uri="http://schemas.microsoft.com/office/infopath/2007/PartnerControls"/>
    <ds:schemaRef ds:uri="b6dcf7ba-071c-4988-92df-4d18a82e4c13"/>
  </ds:schemaRefs>
</ds:datastoreItem>
</file>

<file path=customXml/itemProps3.xml><?xml version="1.0" encoding="utf-8"?>
<ds:datastoreItem xmlns:ds="http://schemas.openxmlformats.org/officeDocument/2006/customXml" ds:itemID="{CA8A0365-717E-48E9-9AB4-6A064DC98F6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</TotalTime>
  <Words>421</Words>
  <Application>Microsoft Office PowerPoint</Application>
  <PresentationFormat>Custom</PresentationFormat>
  <Paragraphs>137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UD Digi Kyokasho NK-R</vt:lpstr>
      <vt:lpstr>Aptos</vt:lpstr>
      <vt:lpstr>Aptos Display</vt:lpstr>
      <vt:lpstr>Arial</vt:lpstr>
      <vt:lpstr>Office Theme</vt:lpstr>
      <vt:lpstr>PowerPoint Presentation</vt:lpstr>
    </vt:vector>
  </TitlesOfParts>
  <Company>School District 8 - Kootenay Lake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Cheryl Makeiv</dc:creator>
  <cp:lastModifiedBy>Danielle Klassen</cp:lastModifiedBy>
  <cp:revision>11</cp:revision>
  <dcterms:created xsi:type="dcterms:W3CDTF">2025-04-22T19:19:07Z</dcterms:created>
  <dcterms:modified xsi:type="dcterms:W3CDTF">2026-04-13T18:23:23Z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0x01010030066530C093CF41B745F6A567516EA7</vt:lpwstr>
  </property>
  <property fmtid="{D5CDD505-2E9C-101B-9397-08002B2CF9AE}" pid="3" name="MediaServiceImageTags">
    <vt:lpwstr/>
  </property>
</Properties>
</file>